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31" autoAdjust="0"/>
  </p:normalViewPr>
  <p:slideViewPr>
    <p:cSldViewPr>
      <p:cViewPr varScale="1">
        <p:scale>
          <a:sx n="64" d="100"/>
          <a:sy n="64" d="100"/>
        </p:scale>
        <p:origin x="-11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218"/>
          <c:y val="9.2825943316242297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420282992235838E-2"/>
          <c:y val="0.26675513950280927"/>
          <c:w val="0.94687908083072736"/>
          <c:h val="0.70366943877580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25"/>
          <c:dPt>
            <c:idx val="0"/>
            <c:bubble3D val="0"/>
            <c:explosion val="9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bubble3D val="0"/>
            <c:explosion val="14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5418423453860266E-2"/>
                  <c:y val="-0.2037556030048498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900" baseline="0" smtClean="0">
                        <a:solidFill>
                          <a:schemeClr val="bg1"/>
                        </a:solidFill>
                      </a:rPr>
                      <a:t>0</a:t>
                    </a:r>
                    <a:r>
                      <a:rPr lang="ru-RU" baseline="0" smtClean="0">
                        <a:solidFill>
                          <a:schemeClr val="bg1"/>
                        </a:solidFill>
                      </a:rPr>
                      <a:t>,</a:t>
                    </a:r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9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1">
                  <c:v>Бюджетные кредиты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1">
                  <c:v>Бюджетные кредиты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</c:spPr>
    </c:plotArea>
    <c:legend>
      <c:legendPos val="t"/>
      <c:legendEntry>
        <c:idx val="0"/>
        <c:delete val="1"/>
      </c:legendEntry>
      <c:legendEntry>
        <c:idx val="1"/>
        <c:txPr>
          <a:bodyPr/>
          <a:lstStyle/>
          <a:p>
            <a:pPr rtl="0">
              <a:defRPr sz="17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713574630141291"/>
          <c:y val="7.1587075120308333E-2"/>
          <c:w val="0.76553538677851862"/>
          <c:h val="0.13090851747466656"/>
        </c:manualLayout>
      </c:layout>
      <c:overlay val="0"/>
      <c:txPr>
        <a:bodyPr/>
        <a:lstStyle/>
        <a:p>
          <a:pPr rtl="0">
            <a:defRPr sz="1700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791369674146538"/>
          <c:y val="1.390193769816458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844516500557942E-4"/>
          <c:y val="0.24946631734049446"/>
          <c:w val="0.99930155483499439"/>
          <c:h val="0.736470430761653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explosion val="19"/>
          <c:dPt>
            <c:idx val="0"/>
            <c:bubble3D val="0"/>
            <c:explosion val="21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1570079880334815"/>
                  <c:y val="1.9941126682387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290763940826904"/>
                  <c:y val="-4.339642955479827E-2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sz="19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624387994293921"/>
                  <c:y val="-6.7140715813119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7732526326101981E-2"/>
                  <c:y val="-9.79253575373742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 sz="19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48.9</c:v>
                </c:pt>
                <c:pt idx="1">
                  <c:v>50.9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700" b="0" i="0" u="none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0433977457640525"/>
          <c:y val="7.1588768457927193E-2"/>
          <c:w val="0.80345901204537895"/>
          <c:h val="0.18110310541655619"/>
        </c:manualLayout>
      </c:layout>
      <c:overlay val="0"/>
      <c:txPr>
        <a:bodyPr/>
        <a:lstStyle/>
        <a:p>
          <a:pPr>
            <a:defRPr sz="1700" b="0" i="0" u="none">
              <a:solidFill>
                <a:srgbClr val="4B360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08413-6B46-4409-9A4D-0B90185CA80F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CB8E6-A2BC-4F89-8B3D-5510CBB1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7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CB8E6-A2BC-4F89-8B3D-5510CBB19F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92F7A5-5437-4EAE-A94E-132111C64F1E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9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  <p:sldLayoutId id="2147485457" r:id="rId9"/>
    <p:sldLayoutId id="2147485458" r:id="rId10"/>
    <p:sldLayoutId id="21474854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8172400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на 01.07.2022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5142314"/>
              </p:ext>
            </p:extLst>
          </p:nvPr>
        </p:nvGraphicFramePr>
        <p:xfrm>
          <a:off x="251520" y="1412776"/>
          <a:ext cx="439248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4167464"/>
              </p:ext>
            </p:extLst>
          </p:nvPr>
        </p:nvGraphicFramePr>
        <p:xfrm>
          <a:off x="4644008" y="1359414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723" y="620688"/>
            <a:ext cx="8086725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на 01.07.2022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9880748"/>
              </p:ext>
            </p:extLst>
          </p:nvPr>
        </p:nvGraphicFramePr>
        <p:xfrm>
          <a:off x="662234" y="1695349"/>
          <a:ext cx="7870206" cy="424899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67495"/>
                <a:gridCol w="1817213"/>
                <a:gridCol w="1585498"/>
              </a:tblGrid>
              <a:tr h="5393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678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ценные бумаги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привлеченные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1 665 218,90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72809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привлеченные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других бюджетов бюджетной системы Российской Федерации, </a:t>
                      </a:r>
                      <a:b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23 319 613,18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1 734 560,83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24037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kumimoji="0" lang="ru-RU" sz="1400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долгосрочные бюджетные</a:t>
                      </a:r>
                      <a:r>
                        <a:rPr kumimoji="0" lang="ru-RU" sz="1400" i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кредиты из федерального бюджета</a:t>
                      </a:r>
                      <a:endParaRPr kumimoji="0" lang="ru-RU" sz="1400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23 319 613,18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37080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краткосрочные бюджетные</a:t>
                      </a:r>
                      <a:r>
                        <a:rPr lang="en-US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ru-RU" sz="14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федерального бюджета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741 931,0</a:t>
                      </a:r>
                      <a:endParaRPr kumimoji="0" lang="ru-RU" sz="1400" b="0" i="0" u="none" strike="noStrike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37103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6 0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00,0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90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23 319 614,18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+mn-ea"/>
                          <a:cs typeface="+mn-cs"/>
                        </a:rPr>
                        <a:t>3 405 779,73</a:t>
                      </a:r>
                      <a:endParaRPr kumimoji="0"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3117</TotalTime>
  <Words>114</Words>
  <Application>Microsoft Office PowerPoint</Application>
  <PresentationFormat>Экран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Структура государственного и муниципального долга  Кировской области по состоянию на 01.07.2022</vt:lpstr>
      <vt:lpstr>Информация о государственном и муниципальном долге Кировской области по состоянию на 01.07.2022</vt:lpstr>
    </vt:vector>
  </TitlesOfParts>
  <Company>Департамент финансов Кировской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Нелюбина Татьяна Владимировна</cp:lastModifiedBy>
  <cp:revision>400</cp:revision>
  <cp:lastPrinted>2022-03-15T06:57:23Z</cp:lastPrinted>
  <dcterms:created xsi:type="dcterms:W3CDTF">2016-03-15T07:52:22Z</dcterms:created>
  <dcterms:modified xsi:type="dcterms:W3CDTF">2022-08-01T11:23:21Z</dcterms:modified>
</cp:coreProperties>
</file>